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5"/>
  </p:notesMasterIdLst>
  <p:sldIdLst>
    <p:sldId id="256" r:id="rId2"/>
    <p:sldId id="262" r:id="rId3"/>
    <p:sldId id="368" r:id="rId4"/>
    <p:sldId id="378" r:id="rId5"/>
    <p:sldId id="257" r:id="rId6"/>
    <p:sldId id="379" r:id="rId7"/>
    <p:sldId id="367" r:id="rId8"/>
    <p:sldId id="380" r:id="rId9"/>
    <p:sldId id="369" r:id="rId10"/>
    <p:sldId id="381" r:id="rId11"/>
    <p:sldId id="370" r:id="rId12"/>
    <p:sldId id="371" r:id="rId13"/>
    <p:sldId id="372" r:id="rId14"/>
    <p:sldId id="382" r:id="rId15"/>
    <p:sldId id="349" r:id="rId16"/>
    <p:sldId id="373" r:id="rId17"/>
    <p:sldId id="374" r:id="rId18"/>
    <p:sldId id="375" r:id="rId19"/>
    <p:sldId id="377" r:id="rId20"/>
    <p:sldId id="280" r:id="rId21"/>
    <p:sldId id="284" r:id="rId22"/>
    <p:sldId id="282" r:id="rId23"/>
    <p:sldId id="286" r:id="rId24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6"/>
      <p:bold r:id="rId27"/>
    </p:embeddedFont>
    <p:embeddedFont>
      <p:font typeface="HY중고딕" panose="02030600000101010101" pitchFamily="18" charset="-127"/>
      <p:regular r:id="rId28"/>
    </p:embeddedFont>
    <p:embeddedFont>
      <p:font typeface="Franklin Gothic Medium" panose="020B0603020102020204" pitchFamily="34" charset="0"/>
      <p:regular r:id="rId29"/>
      <p:italic r:id="rId30"/>
    </p:embeddedFont>
    <p:embeddedFont>
      <p:font typeface="HY강B" panose="02030600000101010101" pitchFamily="18" charset="-127"/>
      <p:regular r:id="rId31"/>
    </p:embeddedFont>
    <p:embeddedFont>
      <p:font typeface="HY견고딕" panose="02030600000101010101" pitchFamily="18" charset="-127"/>
      <p:regular r:id="rId32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48A54"/>
    <a:srgbClr val="92D050"/>
    <a:srgbClr val="FCD5B5"/>
    <a:srgbClr val="17375E"/>
    <a:srgbClr val="F2CAA9"/>
    <a:srgbClr val="FBCAA2"/>
    <a:srgbClr val="0070C0"/>
    <a:srgbClr val="00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69" autoAdjust="0"/>
    <p:restoredTop sz="99852" autoAdjust="0"/>
  </p:normalViewPr>
  <p:slideViewPr>
    <p:cSldViewPr>
      <p:cViewPr varScale="1">
        <p:scale>
          <a:sx n="64" d="100"/>
          <a:sy n="64" d="100"/>
        </p:scale>
        <p:origin x="498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grpSp>
        <p:nvGrpSpPr>
          <p:cNvPr id="108" name="그룹 107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9" name="순서도: 지연 108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0" name="타원형 설명선 109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11" name="그룹 110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13" name="TextBox 112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12" name="TextBox 111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12</a:t>
            </a:r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3200" b="1" dirty="0" smtClean="0">
                <a:solidFill>
                  <a:srgbClr val="0070C0"/>
                </a:solidFill>
              </a:rPr>
              <a:t>Little </a:t>
            </a:r>
            <a:r>
              <a:rPr lang="en-US" altLang="ko-KR" sz="3200" b="1" dirty="0" smtClean="0">
                <a:solidFill>
                  <a:srgbClr val="17375E"/>
                </a:solidFill>
              </a:rPr>
              <a:t>did she know about the news.</a:t>
            </a:r>
            <a:endParaRPr lang="ko-KR" altLang="en-US" sz="3200" b="1" dirty="0" smtClean="0">
              <a:solidFill>
                <a:srgbClr val="17375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5473250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248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도치의 예외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 / Here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 부사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 문장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앞으로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와도 주어가 대명사이면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도치가 일어나지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않는다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goes.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그것이 저기 간다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is to buy a car.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그녀가 차를 사기 위해 여기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Down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came.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그것이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아래로 내려왔다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en-US" altLang="ko-KR" sz="2400" b="1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부정어 도치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not, never, little, hardly, seldom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과 같은 부정어가 강조되어 문장의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앞에 두면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동사＋주어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일반동사가 포함된 문장은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부정어＋조동사＋주어＋본동사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형태로 쓰며 완료형 문장은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have / has / had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＋주어＋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p.p.&gt;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Never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the doctor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here on time.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Little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 she know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about the news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60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en-US" altLang="ko-KR" sz="2400" b="1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2 so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, neither 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도치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동의의 표현으로 ‘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 그렇다’라는 의미의 긍정문인 경우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&lt;so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조동사＋주어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&gt;,  </a:t>
            </a:r>
          </a:p>
          <a:p>
            <a:pPr marL="252000" algn="just"/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‘~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 아니다’라는 의미의 부정문인 경우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&lt;neither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조동사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＋주어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very tired.</a:t>
            </a:r>
          </a:p>
          <a:p>
            <a:pPr marL="252000" algn="just"/>
            <a:r>
              <a:rPr lang="en-US" altLang="ko-KR" sz="24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B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 am I.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don’t like tomatoes and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neither does </a:t>
            </a:r>
            <a:r>
              <a:rPr lang="en-US" altLang="ko-KR" sz="24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Jimin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456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반복어구의 생략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반복되는 명사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형용사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생략할 수 있다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대부정사나 등위접속사절에서의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생략 역시 그러한 예이다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)] My shoes are wet. So I’ll wear my sister’s (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shoes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).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)] I think my car can’t go further, but he says my car can 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	     (</a:t>
            </a:r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 further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).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형용사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)] She looked tired, but actually she wasn’t (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tired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).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대부정사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 You don’t have to eat if you don’t want to (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eat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).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등위접속사절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] He was 30 years old, and his wife (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27 (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years </a:t>
            </a:r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	    	  old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).</a:t>
            </a:r>
            <a:endParaRPr lang="en-US" altLang="ko-KR" sz="2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86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5473250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248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기타 관용적인 생략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&lt;if (it is) necessary / possible&gt;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구문에서 주절의 주어와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종속절의 주어가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같지 않아도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(it is)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관용적으로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생략할 수 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may use this car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(it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is) necessary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만약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필요하다면 너는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차를 이용해도 좋다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He will come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(it is) possible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만약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가능하다면 그는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올 것이다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1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There </a:t>
            </a:r>
            <a:r>
              <a:rPr lang="en-US" altLang="ko-KR" sz="3000" u="sng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       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some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tips for making your riding safer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when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ride on the road.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Make sure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that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ride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right side of the road.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Put a light on your bike,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turn it on at night. </a:t>
            </a:r>
            <a:r>
              <a:rPr lang="en-US" altLang="ko-KR" sz="3000" spc="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light should be directed to </a:t>
            </a:r>
            <a:r>
              <a:rPr lang="en-US" altLang="ko-KR" sz="3000" spc="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ground  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spc="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to </a:t>
            </a:r>
            <a:r>
              <a:rPr lang="en-US" altLang="ko-KR" sz="3000" spc="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show you the road conditions</a:t>
            </a:r>
            <a:r>
              <a:rPr lang="en-US" altLang="ko-KR" sz="3000" spc="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3000" spc="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28" name="직선 연결선 27"/>
          <p:cNvCxnSpPr/>
          <p:nvPr/>
        </p:nvCxnSpPr>
        <p:spPr>
          <a:xfrm flipV="1">
            <a:off x="1147244" y="1596734"/>
            <a:ext cx="3568772" cy="3206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4" name="그룹 73"/>
          <p:cNvGrpSpPr/>
          <p:nvPr/>
        </p:nvGrpSpPr>
        <p:grpSpPr>
          <a:xfrm>
            <a:off x="179512" y="1585450"/>
            <a:ext cx="8910228" cy="835438"/>
            <a:chOff x="179512" y="1585450"/>
            <a:chExt cx="8910228" cy="835438"/>
          </a:xfrm>
        </p:grpSpPr>
        <p:cxnSp>
          <p:nvCxnSpPr>
            <p:cNvPr id="27" name="직선 연결선 26"/>
            <p:cNvCxnSpPr/>
            <p:nvPr/>
          </p:nvCxnSpPr>
          <p:spPr>
            <a:xfrm>
              <a:off x="5580112" y="1585450"/>
              <a:ext cx="3509628" cy="340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179512" y="2420888"/>
              <a:ext cx="79208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7" name="직선 연결선 36"/>
          <p:cNvCxnSpPr/>
          <p:nvPr/>
        </p:nvCxnSpPr>
        <p:spPr>
          <a:xfrm>
            <a:off x="491604" y="3284984"/>
            <a:ext cx="18481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5" name="그룹 74"/>
          <p:cNvGrpSpPr/>
          <p:nvPr/>
        </p:nvGrpSpPr>
        <p:grpSpPr>
          <a:xfrm>
            <a:off x="179512" y="3284984"/>
            <a:ext cx="8910228" cy="792088"/>
            <a:chOff x="179512" y="3284984"/>
            <a:chExt cx="8910228" cy="792088"/>
          </a:xfrm>
        </p:grpSpPr>
        <p:cxnSp>
          <p:nvCxnSpPr>
            <p:cNvPr id="38" name="직선 연결선 37"/>
            <p:cNvCxnSpPr/>
            <p:nvPr/>
          </p:nvCxnSpPr>
          <p:spPr>
            <a:xfrm flipV="1">
              <a:off x="5486778" y="3284984"/>
              <a:ext cx="3602962" cy="1752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직선 연결선 38"/>
            <p:cNvCxnSpPr/>
            <p:nvPr/>
          </p:nvCxnSpPr>
          <p:spPr>
            <a:xfrm>
              <a:off x="179512" y="4077072"/>
              <a:ext cx="144016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1" name="직선 연결선 40"/>
          <p:cNvCxnSpPr/>
          <p:nvPr/>
        </p:nvCxnSpPr>
        <p:spPr>
          <a:xfrm>
            <a:off x="1873416" y="5733256"/>
            <a:ext cx="36346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179512" y="6525344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5796136" y="4941168"/>
            <a:ext cx="153879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73" name="그룹 72"/>
          <p:cNvGrpSpPr/>
          <p:nvPr/>
        </p:nvGrpSpPr>
        <p:grpSpPr>
          <a:xfrm>
            <a:off x="1115616" y="1988840"/>
            <a:ext cx="7416824" cy="3672408"/>
            <a:chOff x="1115616" y="1988840"/>
            <a:chExt cx="7416824" cy="3672408"/>
          </a:xfrm>
        </p:grpSpPr>
        <p:cxnSp>
          <p:nvCxnSpPr>
            <p:cNvPr id="44" name="직선 연결선 43"/>
            <p:cNvCxnSpPr/>
            <p:nvPr/>
          </p:nvCxnSpPr>
          <p:spPr>
            <a:xfrm flipH="1">
              <a:off x="1115616" y="198884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직선 연결선 44"/>
            <p:cNvCxnSpPr/>
            <p:nvPr/>
          </p:nvCxnSpPr>
          <p:spPr>
            <a:xfrm flipH="1">
              <a:off x="2483768" y="2809933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직선 연결선 45"/>
            <p:cNvCxnSpPr/>
            <p:nvPr/>
          </p:nvCxnSpPr>
          <p:spPr>
            <a:xfrm flipH="1">
              <a:off x="5292080" y="284353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flipH="1">
              <a:off x="4788024" y="443711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/>
            <p:nvPr/>
          </p:nvCxnSpPr>
          <p:spPr>
            <a:xfrm flipH="1">
              <a:off x="8388424" y="530120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1483616" y="1648880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&lt;There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＋동사＋주어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이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있다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508104" y="1690851"/>
            <a:ext cx="3762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&lt;make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＋목적어＋목적격보어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형용사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)&gt;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75556" y="3341924"/>
            <a:ext cx="2160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반드시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290810" y="3383935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도로의 오른편에서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187912" y="4962654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불을 켜다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 (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it = the light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931630" y="5764829"/>
            <a:ext cx="1602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조동사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수동태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79512" y="6556917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부정사의 부사적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용법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목적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88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09328"/>
            <a:ext cx="9144000" cy="6043874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3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 making a turn or stopping your bike,  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need to use hand signals.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Okay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You are all set. Always remember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safety is the most important thing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when riding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bike. Have fun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stay healthy!</a:t>
            </a:r>
          </a:p>
          <a:p>
            <a:pPr algn="just">
              <a:lnSpc>
                <a:spcPct val="180000"/>
              </a:lnSpc>
            </a:pP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539552" y="1628800"/>
            <a:ext cx="724883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059832" y="3284984"/>
            <a:ext cx="11521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1" name="그룹 20"/>
          <p:cNvGrpSpPr/>
          <p:nvPr/>
        </p:nvGrpSpPr>
        <p:grpSpPr>
          <a:xfrm>
            <a:off x="179512" y="4077072"/>
            <a:ext cx="8784976" cy="864096"/>
            <a:chOff x="179512" y="4077072"/>
            <a:chExt cx="8784976" cy="864096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6612284" y="4077072"/>
              <a:ext cx="23522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179512" y="4941168"/>
              <a:ext cx="64807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0" name="그룹 19"/>
          <p:cNvGrpSpPr/>
          <p:nvPr/>
        </p:nvGrpSpPr>
        <p:grpSpPr>
          <a:xfrm>
            <a:off x="2843808" y="1196752"/>
            <a:ext cx="5328592" cy="3600400"/>
            <a:chOff x="2843808" y="1196752"/>
            <a:chExt cx="5328592" cy="3600400"/>
          </a:xfrm>
        </p:grpSpPr>
        <p:cxnSp>
          <p:nvCxnSpPr>
            <p:cNvPr id="12" name="직선 연결선 11"/>
            <p:cNvCxnSpPr/>
            <p:nvPr/>
          </p:nvCxnSpPr>
          <p:spPr>
            <a:xfrm flipH="1">
              <a:off x="8028384" y="119675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 flipH="1">
              <a:off x="7956376" y="278092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 flipH="1">
              <a:off x="6298988" y="3700941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flipH="1">
              <a:off x="2843808" y="443711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763688" y="1636946"/>
            <a:ext cx="5592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분사구문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(→ When you make a turn or stop your bike)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267744" y="3362387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모든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준비가 되어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있다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21816" y="4157226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분사구문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(→ when you ride a bike)</a:t>
            </a:r>
          </a:p>
        </p:txBody>
      </p:sp>
    </p:spTree>
    <p:extLst>
      <p:ext uri="{BB962C8B-B14F-4D97-AF65-F5344CB8AC3E}">
        <p14:creationId xmlns:p14="http://schemas.microsoft.com/office/powerpoint/2010/main" val="166755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09328"/>
            <a:ext cx="9144000" cy="6043874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poem is a creative writing in which a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writer carefully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chooses words to talk about an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idea. Many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people say that poems are very similar to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songs. A song has rhythm or beat, and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 </a:t>
            </a: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does a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poem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A successful poem paints pictures in the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reader’s mind and creates a bridge between the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reader and the writer.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 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5292080" y="3212976"/>
            <a:ext cx="3312368" cy="0"/>
            <a:chOff x="5292080" y="3212976"/>
            <a:chExt cx="3312368" cy="0"/>
          </a:xfrm>
        </p:grpSpPr>
        <p:cxnSp>
          <p:nvCxnSpPr>
            <p:cNvPr id="20" name="직선 연결선 19"/>
            <p:cNvCxnSpPr/>
            <p:nvPr/>
          </p:nvCxnSpPr>
          <p:spPr>
            <a:xfrm>
              <a:off x="5292080" y="3212976"/>
              <a:ext cx="64807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>
              <a:off x="6876256" y="3212976"/>
              <a:ext cx="115212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>
              <a:off x="8100392" y="3212976"/>
              <a:ext cx="50405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4" name="그룹 43"/>
          <p:cNvGrpSpPr/>
          <p:nvPr/>
        </p:nvGrpSpPr>
        <p:grpSpPr>
          <a:xfrm>
            <a:off x="179512" y="4077072"/>
            <a:ext cx="8784976" cy="864096"/>
            <a:chOff x="179512" y="4077072"/>
            <a:chExt cx="8784976" cy="864096"/>
          </a:xfrm>
        </p:grpSpPr>
        <p:cxnSp>
          <p:nvCxnSpPr>
            <p:cNvPr id="23" name="직선 연결선 22"/>
            <p:cNvCxnSpPr/>
            <p:nvPr/>
          </p:nvCxnSpPr>
          <p:spPr>
            <a:xfrm>
              <a:off x="7164288" y="4077072"/>
              <a:ext cx="18002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직선 연결선 23"/>
            <p:cNvCxnSpPr/>
            <p:nvPr/>
          </p:nvCxnSpPr>
          <p:spPr>
            <a:xfrm>
              <a:off x="179512" y="4941168"/>
              <a:ext cx="1152128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6" name="직선 연결선 25"/>
          <p:cNvCxnSpPr/>
          <p:nvPr/>
        </p:nvCxnSpPr>
        <p:spPr>
          <a:xfrm>
            <a:off x="4716016" y="4941168"/>
            <a:ext cx="108012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직선 연결선 27"/>
          <p:cNvCxnSpPr/>
          <p:nvPr/>
        </p:nvCxnSpPr>
        <p:spPr>
          <a:xfrm>
            <a:off x="3419872" y="5733256"/>
            <a:ext cx="122413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45" name="그룹 44"/>
          <p:cNvGrpSpPr/>
          <p:nvPr/>
        </p:nvGrpSpPr>
        <p:grpSpPr>
          <a:xfrm>
            <a:off x="1331640" y="5711888"/>
            <a:ext cx="6480720" cy="813456"/>
            <a:chOff x="1331640" y="5711888"/>
            <a:chExt cx="6480720" cy="813456"/>
          </a:xfrm>
        </p:grpSpPr>
        <p:cxnSp>
          <p:nvCxnSpPr>
            <p:cNvPr id="34" name="직선 연결선 33"/>
            <p:cNvCxnSpPr/>
            <p:nvPr/>
          </p:nvCxnSpPr>
          <p:spPr>
            <a:xfrm>
              <a:off x="6372200" y="5711888"/>
              <a:ext cx="1440160" cy="2136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6" name="직선 연결선 35"/>
            <p:cNvCxnSpPr/>
            <p:nvPr/>
          </p:nvCxnSpPr>
          <p:spPr>
            <a:xfrm>
              <a:off x="1331640" y="6525344"/>
              <a:ext cx="72008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8" name="TextBox 37"/>
          <p:cNvSpPr txBox="1"/>
          <p:nvPr/>
        </p:nvSpPr>
        <p:spPr>
          <a:xfrm>
            <a:off x="5220072" y="3284984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be similar to ~&gt;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비슷하다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84168" y="4146816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&lt;so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＋동사＋주어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도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그렇다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730180" y="5727648"/>
            <a:ext cx="909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2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85304" y="5785398"/>
            <a:ext cx="32586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&lt;between A and B&gt; ‘A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사이에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012612" y="4949864"/>
            <a:ext cx="9092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1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8426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38" grpId="0"/>
      <p:bldP spid="40" grpId="0"/>
      <p:bldP spid="41" grpId="0"/>
      <p:bldP spid="42" grpId="0"/>
      <p:bldP spid="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78876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hero is drinking a bottle of juice, standing next to his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fancy sports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car. ( ① ) The bad men appear in a truck. ( ② ) Then,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hero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jumps into his sports car and the bad men begin running after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him. Finally, the bad men crash their truck into a pizza house and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hero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catches them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7504" y="980728"/>
            <a:ext cx="8856984" cy="720080"/>
          </a:xfrm>
          <a:prstGeom prst="rect">
            <a:avLst/>
          </a:prstGeom>
          <a:solidFill>
            <a:schemeClr val="accent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you think this is simply a scene in a movie?</a:t>
            </a:r>
            <a:endParaRPr lang="en-US" altLang="ko-KR" sz="28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6228184" y="4869160"/>
            <a:ext cx="230425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4" name="그룹 13"/>
          <p:cNvGrpSpPr/>
          <p:nvPr/>
        </p:nvGrpSpPr>
        <p:grpSpPr>
          <a:xfrm>
            <a:off x="4860032" y="5693600"/>
            <a:ext cx="3888432" cy="39656"/>
            <a:chOff x="4860032" y="5693600"/>
            <a:chExt cx="3888432" cy="39656"/>
          </a:xfrm>
        </p:grpSpPr>
        <p:cxnSp>
          <p:nvCxnSpPr>
            <p:cNvPr id="8" name="직선 연결선 7"/>
            <p:cNvCxnSpPr/>
            <p:nvPr/>
          </p:nvCxnSpPr>
          <p:spPr>
            <a:xfrm>
              <a:off x="4860032" y="5733256"/>
              <a:ext cx="9361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>
              <a:off x="7812360" y="5693600"/>
              <a:ext cx="9361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6732240" y="4903424"/>
            <a:ext cx="16067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를 뒤쫓다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220072" y="5733256"/>
            <a:ext cx="31189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차량이나 운전자가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충돌하다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12585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09328"/>
            <a:ext cx="9144000" cy="6043874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③ ) In fact, it is much more than that.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 is a reason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hero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had a fancy sports car, an F-7, and why he was drinking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Fresh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juice. ( ④ ) Also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 is a reason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why the bad men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 driving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 Fast Express truck and the crash scene happened at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Pizza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World.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product placement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made all the things happen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⑤ )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-27384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5" name="직선 연결선 4"/>
          <p:cNvCxnSpPr/>
          <p:nvPr/>
        </p:nvCxnSpPr>
        <p:spPr>
          <a:xfrm>
            <a:off x="1758847" y="2420888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563888" y="1556792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1187624" y="4077072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4499992" y="4104488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9" name="그룹 18"/>
          <p:cNvGrpSpPr/>
          <p:nvPr/>
        </p:nvGrpSpPr>
        <p:grpSpPr>
          <a:xfrm>
            <a:off x="144016" y="5733256"/>
            <a:ext cx="8999984" cy="792088"/>
            <a:chOff x="144016" y="5733256"/>
            <a:chExt cx="8999984" cy="792088"/>
          </a:xfrm>
        </p:grpSpPr>
        <p:cxnSp>
          <p:nvCxnSpPr>
            <p:cNvPr id="10" name="직선 연결선 9"/>
            <p:cNvCxnSpPr/>
            <p:nvPr/>
          </p:nvCxnSpPr>
          <p:spPr>
            <a:xfrm>
              <a:off x="7596336" y="5733256"/>
              <a:ext cx="15476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>
              <a:off x="144016" y="6525344"/>
              <a:ext cx="183569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3228558" y="1607145"/>
            <a:ext cx="18474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비교급 강조부사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43608" y="2465512"/>
            <a:ext cx="26879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이유를 나타내는 관계부사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27827" y="4104488"/>
            <a:ext cx="14638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 있다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6714" y="4149080"/>
            <a:ext cx="29787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이유를 나타내는 관계부사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36096" y="5805264"/>
            <a:ext cx="39148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&lt;It is ~ that ...&gt;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강조구문의 강조의 대상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585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A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B </a:t>
            </a:r>
            <a:r>
              <a:rPr lang="en-US" altLang="ko-KR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&lt;It is / was ~ that ...&gt;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C </a:t>
            </a:r>
            <a:r>
              <a:rPr lang="ko-KR" altLang="en-US" sz="28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부분부정</a:t>
            </a:r>
            <a:endParaRPr lang="en-US" altLang="ko-KR" sz="2800" b="1" spc="-1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 생략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D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E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F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1.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후회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사과와 변명하기</a:t>
            </a:r>
          </a:p>
          <a:p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2</a:t>
            </a:r>
            <a:r>
              <a:rPr lang="en-US" altLang="ko-KR" sz="2800" b="1" dirty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위로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격려하기</a:t>
            </a: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endParaRPr lang="en-US" altLang="ko-KR" sz="2800" b="1" spc="-100" dirty="0" smtClean="0">
              <a:solidFill>
                <a:schemeClr val="bg2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heard that you said bad words to </a:t>
            </a:r>
            <a:r>
              <a:rPr lang="en-US" altLang="ko-KR" sz="2800" spc="-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Sena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Yeah, sorry about that.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 smtClean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wish you hadn’t done that. That’s rude.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know. </a:t>
            </a:r>
            <a:r>
              <a:rPr lang="en-US" altLang="ko-KR" sz="2800" spc="-1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I shouldn’t have done that.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You’d better call her and say sorry to her.</a:t>
            </a:r>
            <a:endParaRPr lang="en-US" altLang="ko-KR" sz="28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827584" y="1260049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후회</a:t>
            </a:r>
            <a:r>
              <a:rPr lang="en-US" altLang="ko-KR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, </a:t>
            </a:r>
            <a:r>
              <a:rPr lang="ko-KR" altLang="en-US" sz="2400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사과와 변명하기</a:t>
            </a: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040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4320480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후회하기</a:t>
            </a:r>
            <a:endParaRPr lang="ko-KR" altLang="en-US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should have been more careful.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wish I had thought of that.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regret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having said so.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wish I could have more time to study.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716017" y="1186118"/>
            <a:ext cx="4304028" cy="526721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사과와 변명하기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(I’m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so/very)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Sorry (about that).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Please forgive me.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apologize.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didn’t mean it.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It’s (all) my fault.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feel sorry about what I did today.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I’m sorry, but the traffic was heavy.</a:t>
            </a:r>
            <a:endParaRPr lang="en-US" altLang="ko-KR" sz="21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81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683568" y="1916832"/>
            <a:ext cx="7897263" cy="4446605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spc="-100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kern="6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What’s wrong?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kern="6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had studied very hard, but I didn’t do well in the exam.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kern="6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I’m sorry to hear that.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kern="6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am frustrated. There’s just no more hope.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kern="600" dirty="0">
                <a:solidFill>
                  <a:srgbClr val="948A54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kern="600" dirty="0">
                <a:solidFill>
                  <a:srgbClr val="FF0066"/>
                </a:solidFill>
                <a:latin typeface="맑은 고딕" pitchFamily="50" charset="-127"/>
                <a:ea typeface="맑은 고딕" pitchFamily="50" charset="-127"/>
              </a:rPr>
              <a:t>Don’t be discouraged. </a:t>
            </a:r>
            <a:r>
              <a:rPr lang="en-US" altLang="ko-KR" sz="2800" kern="6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should never think that way.</a:t>
            </a:r>
          </a:p>
        </p:txBody>
      </p:sp>
      <p:sp>
        <p:nvSpPr>
          <p:cNvPr id="5" name="순서도: 대체 처리 4"/>
          <p:cNvSpPr/>
          <p:nvPr/>
        </p:nvSpPr>
        <p:spPr>
          <a:xfrm>
            <a:off x="827584" y="1235761"/>
            <a:ext cx="3960440" cy="609063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원인 묻고 답하기</a:t>
            </a:r>
          </a:p>
        </p:txBody>
      </p:sp>
      <p:sp>
        <p:nvSpPr>
          <p:cNvPr id="10" name="눈물 방울 9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93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7" y="1147056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위로하기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 discouraged.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take it so hard.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go. / Forget about it.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worry. / No need to worry.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lean on me. / You’ve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666572" y="1149234"/>
            <a:ext cx="4365134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격려하기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Everything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 be fine.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sure you’ll do better next time.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all right. (You’ll do better next time.)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Look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bright side. / Be positive.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give up. / Come on! / Cheer up!</a:t>
            </a:r>
          </a:p>
          <a:p>
            <a:pPr marL="342900" indent="-34290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do it!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924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동사를 강조하는 경우에는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조동사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/ does / 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동사원형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쓰고 ‘정말로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꼭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’의 의미를 지니며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명사를 강조하는 경우에는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&lt;the very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＋명사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쓰며 ‘바로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 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~’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의미를 지닌다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like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to watch the soccer game.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does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talk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lot in the classroom.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They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did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eat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all of my favorite chocolate cookies.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This is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very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watch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I’ve been looking for.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Disease should be treated at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very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beginning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명령문 앞에 강조의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동사를 쓸 수 있다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be quiet, please.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9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374441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조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248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 강조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 강조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&lt;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의문사＋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earth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쓰여 ‘도대체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~’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라는 의미로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b="1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on earth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were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thinking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that time?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도대체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너는 그때 무슨 생각을 하고 있었니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?)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 강조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: &lt;not ~ at all&gt;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쓰여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‘전혀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하지 않은’의 의미로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n’t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understand 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said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at all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말한 것을 전혀 이해하지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못한다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29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&lt;It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is/was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 that ...&gt;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강조구문은 문장 안에서 강조하고 싶은 말을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 / was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사이에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두며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‘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···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것은 바로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이었다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’라는 의미를 나타낸다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강조하는 대상에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따라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대신에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who, which, where, when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사용하기도 한다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1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Henry found the key on the table last night.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was </a:t>
            </a:r>
            <a:r>
              <a:rPr lang="en-US" altLang="ko-KR" sz="20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Henry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0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who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found the key on the table last night. </a:t>
            </a:r>
            <a:r>
              <a:rPr lang="en-US" altLang="ko-KR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주어 강조</a:t>
            </a:r>
            <a:r>
              <a:rPr lang="en-US" altLang="ko-KR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0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was </a:t>
            </a:r>
            <a:r>
              <a:rPr lang="en-US" altLang="ko-KR" sz="2000" i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key </a:t>
            </a:r>
            <a:r>
              <a:rPr lang="en-US" altLang="ko-KR" sz="2000" b="1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000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000" b="1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</a:t>
            </a:r>
            <a:r>
              <a:rPr lang="en-US" altLang="ko-KR" sz="2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Henry found on the table last night. </a:t>
            </a:r>
            <a:endParaRPr lang="en-US" altLang="ko-KR" sz="20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r>
              <a:rPr lang="en-US" altLang="ko-KR" sz="2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목적어 강조</a:t>
            </a:r>
            <a:r>
              <a:rPr lang="en-US" altLang="ko-KR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000" b="1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000" b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</a:t>
            </a:r>
            <a:r>
              <a:rPr lang="en-US" altLang="ko-KR" sz="2000" i="1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table</a:t>
            </a:r>
            <a:r>
              <a:rPr lang="en-US" altLang="ko-KR" sz="2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b="1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000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000" b="1" spc="-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where</a:t>
            </a:r>
            <a:r>
              <a:rPr lang="en-US" altLang="ko-KR" sz="20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Henry found the key last night</a:t>
            </a:r>
            <a:r>
              <a:rPr lang="en-US" altLang="ko-KR" sz="20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</a:p>
          <a:p>
            <a:pPr marL="252000" algn="just"/>
            <a:r>
              <a:rPr lang="en-US" altLang="ko-KR" sz="2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장소부사구 강조</a:t>
            </a:r>
            <a:r>
              <a:rPr lang="en-US" altLang="ko-KR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252000" algn="just"/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</a:t>
            </a:r>
            <a:r>
              <a:rPr lang="en-US" altLang="ko-KR" sz="2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</a:t>
            </a:r>
            <a:r>
              <a:rPr lang="en-US" altLang="ko-KR" sz="20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last night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0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0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Henry found the key on the table</a:t>
            </a:r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000" dirty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시간부사구 강조</a:t>
            </a:r>
            <a:r>
              <a:rPr lang="en-US" altLang="ko-KR" sz="2000" dirty="0" smtClean="0">
                <a:solidFill>
                  <a:srgbClr val="C0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5112568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&lt;It is / was ~ that ...&gt;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5473250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&lt;It is / was ~ that ...&gt; 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248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 / was ~ that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구문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 / was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사이에 있는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말이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 안에 들어갔을 때 말이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되면 강조구문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말이 되지 않으면 </a:t>
            </a:r>
            <a:r>
              <a:rPr lang="ko-KR" altLang="en-US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진주어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·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가주어 구문이다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my friend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met 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station. –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강조구문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내가 역에서 만난 사람은 바로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 친구였다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true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told a lie.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–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가주어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진주어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구문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내가 거짓말을 한 것은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사실이었다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37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부분부정은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&lt;not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all / both / every / always&gt;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형태로 쓰여 ‘모두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둘 다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모든 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···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항상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 것은 아니다’의 의미로 쓰인다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endParaRPr lang="en-US" altLang="ko-KR" sz="24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could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solve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all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 problems.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Andrea did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invite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both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of them.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every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man can win first prize.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you see is </a:t>
            </a: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always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real.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부분부정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94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순서도: 대체 처리 6"/>
          <p:cNvSpPr/>
          <p:nvPr/>
        </p:nvSpPr>
        <p:spPr>
          <a:xfrm>
            <a:off x="826942" y="1044024"/>
            <a:ext cx="5473250" cy="584776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부분부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정</a:t>
            </a: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강조구문과 부분부정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눈물 방울 10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076938" y="2773120"/>
            <a:ext cx="7383494" cy="324816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전체부정</a:t>
            </a:r>
          </a:p>
          <a:p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전체부정은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부정어와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any,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either, anybody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등을 같이 사용하거나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none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neither, nobody,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nothing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등으로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표현한다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•I do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n’t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know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any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of them.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 know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none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of them. 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그들 중 어느 누구도 알지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못한다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didn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see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either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of them.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→ I saw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neither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of them. 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그들 둘 다 보지 못했다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오각형 12"/>
          <p:cNvSpPr/>
          <p:nvPr/>
        </p:nvSpPr>
        <p:spPr>
          <a:xfrm>
            <a:off x="646797" y="2344681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9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/>
            <a:r>
              <a:rPr lang="en-US" altLang="ko-KR" sz="2400" b="1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장소부사 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도치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장소를 나타내는 부사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 강조되어 문장의 앞으로 오면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부사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＋동사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＋주어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형태가 된다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Over my head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passed the ball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Among the trees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grow mushrooms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/>
            <a:endParaRPr lang="en-US" altLang="ko-KR" sz="24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/>
            <a:r>
              <a:rPr lang="en-US" altLang="ko-KR" sz="2400" b="1" dirty="0" smtClean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2. There/Here </a:t>
            </a:r>
            <a:r>
              <a:rPr lang="ko-KR" altLang="en-US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구문</a:t>
            </a:r>
            <a:r>
              <a:rPr lang="en-US" altLang="ko-KR" sz="2400" b="1" dirty="0">
                <a:solidFill>
                  <a:srgbClr val="00206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‘(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여기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있다’는 뜻으로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&lt;There 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/Here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＋동사＋주어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형태로 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a beautiful house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on the hill.</a:t>
            </a:r>
          </a:p>
          <a:p>
            <a:pPr marL="594900" indent="-342900" algn="just">
              <a:buFont typeface="Arial" panose="020B0604020202020204" pitchFamily="34" charset="0"/>
              <a:buChar char="•"/>
            </a:pPr>
            <a:r>
              <a:rPr lang="en-US" altLang="ko-KR" sz="2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Here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4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comes the </a:t>
            </a:r>
            <a:r>
              <a:rPr lang="en-US" altLang="ko-KR" sz="24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bus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7"/>
            <a:ext cx="4608512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</a:t>
            </a:r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도치와</a:t>
            </a: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생략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7309</TotalTime>
  <Words>1890</Words>
  <Application>Microsoft Office PowerPoint</Application>
  <PresentationFormat>화면 슬라이드 쇼(4:3)</PresentationFormat>
  <Paragraphs>224</Paragraphs>
  <Slides>23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23</vt:i4>
      </vt:variant>
    </vt:vector>
  </HeadingPairs>
  <TitlesOfParts>
    <vt:vector size="30" baseType="lpstr">
      <vt:lpstr>맑은 고딕</vt:lpstr>
      <vt:lpstr>HY중고딕</vt:lpstr>
      <vt:lpstr>Franklin Gothic Medium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897</cp:revision>
  <cp:lastPrinted>2012-06-29T08:35:08Z</cp:lastPrinted>
  <dcterms:created xsi:type="dcterms:W3CDTF">2011-12-23T05:36:36Z</dcterms:created>
  <dcterms:modified xsi:type="dcterms:W3CDTF">2018-05-08T02:20:23Z</dcterms:modified>
</cp:coreProperties>
</file>